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5"/>
  </p:notesMasterIdLst>
  <p:sldIdLst>
    <p:sldId id="256" r:id="rId2"/>
    <p:sldId id="321" r:id="rId3"/>
    <p:sldId id="322" r:id="rId4"/>
    <p:sldId id="308" r:id="rId5"/>
    <p:sldId id="268" r:id="rId6"/>
    <p:sldId id="307" r:id="rId7"/>
    <p:sldId id="319" r:id="rId8"/>
    <p:sldId id="267" r:id="rId9"/>
    <p:sldId id="323" r:id="rId10"/>
    <p:sldId id="318" r:id="rId11"/>
    <p:sldId id="271" r:id="rId12"/>
    <p:sldId id="273" r:id="rId13"/>
    <p:sldId id="296" r:id="rId14"/>
    <p:sldId id="274" r:id="rId15"/>
    <p:sldId id="275" r:id="rId16"/>
    <p:sldId id="276" r:id="rId17"/>
    <p:sldId id="277" r:id="rId18"/>
    <p:sldId id="278" r:id="rId19"/>
    <p:sldId id="279" r:id="rId20"/>
    <p:sldId id="280" r:id="rId21"/>
    <p:sldId id="297" r:id="rId22"/>
    <p:sldId id="281" r:id="rId23"/>
    <p:sldId id="298" r:id="rId24"/>
    <p:sldId id="324" r:id="rId25"/>
    <p:sldId id="282" r:id="rId26"/>
    <p:sldId id="299" r:id="rId27"/>
    <p:sldId id="301" r:id="rId28"/>
    <p:sldId id="293" r:id="rId29"/>
    <p:sldId id="294" r:id="rId30"/>
    <p:sldId id="288" r:id="rId31"/>
    <p:sldId id="325" r:id="rId32"/>
    <p:sldId id="302" r:id="rId33"/>
    <p:sldId id="305" r:id="rId34"/>
    <p:sldId id="326" r:id="rId35"/>
    <p:sldId id="314" r:id="rId36"/>
    <p:sldId id="312" r:id="rId37"/>
    <p:sldId id="315" r:id="rId38"/>
    <p:sldId id="269" r:id="rId39"/>
    <p:sldId id="306" r:id="rId40"/>
    <p:sldId id="320" r:id="rId41"/>
    <p:sldId id="327" r:id="rId42"/>
    <p:sldId id="260" r:id="rId43"/>
    <p:sldId id="262" r:id="rId44"/>
  </p:sldIdLst>
  <p:sldSz cx="12192000" cy="6858000"/>
  <p:notesSz cx="6858000" cy="9144000"/>
  <p:embeddedFontLst>
    <p:embeddedFont>
      <p:font typeface="宋体" panose="02010600030101010101" pitchFamily="2" charset="-122"/>
      <p:regular r:id="rId46"/>
    </p:embeddedFont>
    <p:embeddedFont>
      <p:font typeface="Cambria Math" panose="02040503050406030204" pitchFamily="18" charset="0"/>
      <p:regular r:id="rId47"/>
    </p:embeddedFont>
    <p:embeddedFont>
      <p:font typeface="Wingdings 2" panose="05020102010507070707" pitchFamily="18" charset="2"/>
      <p:regular r:id="rId48"/>
    </p:embeddedFont>
    <p:embeddedFont>
      <p:font typeface="等线" panose="02010600030101010101" pitchFamily="2" charset="-122"/>
      <p:regular r:id="rId49"/>
      <p:bold r:id="rId5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4" autoAdjust="0"/>
    <p:restoredTop sz="91020" autoAdjust="0"/>
  </p:normalViewPr>
  <p:slideViewPr>
    <p:cSldViewPr snapToGrid="0">
      <p:cViewPr varScale="1">
        <p:scale>
          <a:sx n="74" d="100"/>
          <a:sy n="74" d="100"/>
        </p:scale>
        <p:origin x="1118" y="6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27</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28</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29</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33</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40</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42</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43</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7</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2022/4/17</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2022/4/17</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8.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0.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7.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1.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数学模型总</a:t>
            </a:r>
            <a:r>
              <a:rPr lang="zh-CN" altLang="en-US" noProof="0" dirty="0">
                <a:solidFill>
                  <a:prstClr val="white"/>
                </a:solidFill>
                <a:latin typeface="Times New Roman" panose="02020603050405020304" pitchFamily="18" charset="0"/>
                <a:cs typeface="Times New Roman" panose="02020603050405020304" pitchFamily="18" charset="0"/>
              </a:rPr>
              <a:t>览</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a:t>
            </a:r>
            <a:r>
              <a:rPr lang="en-US" altLang="zh-CN" sz="2000" noProof="0" dirty="0" smtClean="0">
                <a:solidFill>
                  <a:prstClr val="white"/>
                </a:solidFill>
                <a:latin typeface="Times New Roman" panose="02020603050405020304" pitchFamily="18" charset="0"/>
                <a:cs typeface="Times New Roman" panose="02020603050405020304" pitchFamily="18" charset="0"/>
              </a:rPr>
              <a:t>of math model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23165"/>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554164"/>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578350"/>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3776174"/>
            <a:ext cx="456092" cy="2017667"/>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100313"/>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5793841"/>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3646756"/>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350409"/>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350409"/>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3888044"/>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38098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49902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483635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3888044"/>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38479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403"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404"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401"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611"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612"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613"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62"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92"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309"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r>
              <a:rPr lang="en-US" altLang="zh-CN" dirty="0"/>
              <a:t/>
            </a:r>
            <a:br>
              <a:rPr lang="en-US" altLang="zh-CN" dirty="0"/>
            </a:br>
            <a:r>
              <a:rPr lang="en-US" altLang="zh-CN" sz="2000" dirty="0">
                <a:latin typeface="+mj-lt"/>
              </a:rPr>
              <a:t>Table of Contents</a:t>
            </a:r>
            <a:endParaRPr lang="zh-CN" altLang="en-US" dirty="0">
              <a:latin typeface="+mj-lt"/>
            </a:endParaRPr>
          </a:p>
        </p:txBody>
      </p:sp>
      <p:sp>
        <p:nvSpPr>
          <p:cNvPr id="3" name="内容占位符 2"/>
          <p:cNvSpPr>
            <a:spLocks noGrp="1"/>
          </p:cNvSpPr>
          <p:nvPr>
            <p:ph sz="half" idx="1"/>
          </p:nvPr>
        </p:nvSpPr>
        <p:spPr/>
        <p:txBody>
          <a:bodyPr anchor="t">
            <a:noAutofit/>
          </a:bodyPr>
          <a:lstStyle/>
          <a:p>
            <a:r>
              <a:rPr lang="zh-CN" altLang="en-US" sz="1500" dirty="0">
                <a:latin typeface="Times New Roman" panose="02020603050405020304" pitchFamily="18" charset="0"/>
                <a:cs typeface="Times New Roman" panose="02020603050405020304" pitchFamily="18" charset="0"/>
              </a:rPr>
              <a:t>模型分析与结构</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假设</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变量表</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定义</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模型总览</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构建数学模型计算登机时间</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离机与登机的关联</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满意度指数</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敏感度分析</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应用到不同机型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优缺点</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给航空公司的建议信 </a:t>
            </a:r>
            <a:endParaRPr lang="zh-CN" altLang="en-US" sz="1500" dirty="0"/>
          </a:p>
          <a:p>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dirty="0">
              <a:latin typeface="Times New Roman" panose="02020603050405020304" pitchFamily="18" charset="0"/>
              <a:cs typeface="Times New Roman" panose="02020603050405020304" pitchFamily="18" charset="0"/>
            </a:endParaRPr>
          </a:p>
          <a:p>
            <a:endParaRPr lang="zh-CN" altLang="en-US" sz="1500" dirty="0"/>
          </a:p>
        </p:txBody>
      </p:sp>
      <p:sp>
        <p:nvSpPr>
          <p:cNvPr id="4" name="内容占位符 3"/>
          <p:cNvSpPr>
            <a:spLocks noGrp="1"/>
          </p:cNvSpPr>
          <p:nvPr>
            <p:ph sz="half" idx="2"/>
          </p:nvPr>
        </p:nvSpPr>
        <p:spPr>
          <a:xfrm>
            <a:off x="6187415" y="2222286"/>
            <a:ext cx="5194583" cy="4486331"/>
          </a:xfrm>
        </p:spPr>
        <p:txBody>
          <a:bodyPr anchor="t">
            <a:noAutofit/>
          </a:bodyPr>
          <a:lstStyle/>
          <a:p>
            <a:r>
              <a:rPr lang="en-US" altLang="zh-CN" sz="1500" dirty="0">
                <a:latin typeface="Times New Roman" panose="02020603050405020304" pitchFamily="18" charset="0"/>
                <a:cs typeface="Times New Roman" panose="02020603050405020304" pitchFamily="18" charset="0"/>
              </a:rPr>
              <a:t>Model Analysis &amp; Structure</a:t>
            </a:r>
          </a:p>
          <a:p>
            <a:r>
              <a:rPr lang="en-US" altLang="zh-CN" sz="1500" dirty="0">
                <a:latin typeface="Times New Roman" panose="02020603050405020304" pitchFamily="18" charset="0"/>
                <a:cs typeface="Times New Roman" panose="02020603050405020304" pitchFamily="18" charset="0"/>
              </a:rPr>
              <a:t>Assumptions</a:t>
            </a:r>
          </a:p>
          <a:p>
            <a:r>
              <a:rPr lang="en-US" altLang="zh-CN" sz="1500" dirty="0">
                <a:latin typeface="Times New Roman" panose="02020603050405020304" pitchFamily="18" charset="0"/>
                <a:cs typeface="Times New Roman" panose="02020603050405020304" pitchFamily="18" charset="0"/>
              </a:rPr>
              <a:t>Notations</a:t>
            </a:r>
          </a:p>
          <a:p>
            <a:r>
              <a:rPr lang="en-US" altLang="zh-CN" sz="1500" dirty="0">
                <a:latin typeface="Times New Roman" panose="02020603050405020304" pitchFamily="18" charset="0"/>
                <a:cs typeface="Times New Roman" panose="02020603050405020304" pitchFamily="18" charset="0"/>
              </a:rPr>
              <a:t>Definitions</a:t>
            </a:r>
          </a:p>
          <a:p>
            <a:r>
              <a:rPr lang="en-US" altLang="zh-CN" sz="1500" dirty="0">
                <a:latin typeface="Times New Roman" panose="02020603050405020304" pitchFamily="18" charset="0"/>
                <a:cs typeface="Times New Roman" panose="02020603050405020304" pitchFamily="18" charset="0"/>
              </a:rPr>
              <a:t>Overview of Our Model</a:t>
            </a:r>
          </a:p>
          <a:p>
            <a:r>
              <a:rPr lang="en-US" altLang="zh-CN" sz="1500" dirty="0">
                <a:latin typeface="Times New Roman" panose="02020603050405020304" pitchFamily="18" charset="0"/>
                <a:cs typeface="Times New Roman" panose="02020603050405020304" pitchFamily="18" charset="0"/>
              </a:rPr>
              <a:t>Developing a Model to Calculate Total Boarding Time</a:t>
            </a:r>
          </a:p>
          <a:p>
            <a:r>
              <a:rPr lang="en-US" altLang="zh-CN" sz="1500" dirty="0">
                <a:latin typeface="Times New Roman" panose="02020603050405020304" pitchFamily="18" charset="0"/>
                <a:cs typeface="Times New Roman" panose="02020603050405020304" pitchFamily="18" charset="0"/>
              </a:rPr>
              <a:t>Relationship Between Boarding and Disembarking</a:t>
            </a:r>
          </a:p>
          <a:p>
            <a:r>
              <a:rPr lang="en-US" altLang="zh-CN" sz="1500" dirty="0">
                <a:latin typeface="Times New Roman" panose="02020603050405020304" pitchFamily="18" charset="0"/>
                <a:cs typeface="Times New Roman" panose="02020603050405020304" pitchFamily="18" charset="0"/>
              </a:rPr>
              <a:t>Satisfaction Index</a:t>
            </a:r>
          </a:p>
          <a:p>
            <a:r>
              <a:rPr lang="en-US" altLang="zh-CN" sz="1500" dirty="0">
                <a:latin typeface="Times New Roman" panose="02020603050405020304" pitchFamily="18" charset="0"/>
                <a:cs typeface="Times New Roman" panose="02020603050405020304" pitchFamily="18" charset="0"/>
              </a:rPr>
              <a:t>Sensitivity Analysis</a:t>
            </a:r>
          </a:p>
          <a:p>
            <a:r>
              <a:rPr lang="en-US" altLang="zh-CN" sz="1500" dirty="0">
                <a:latin typeface="Times New Roman" panose="02020603050405020304" pitchFamily="18" charset="0"/>
                <a:cs typeface="Times New Roman" panose="02020603050405020304" pitchFamily="18" charset="0"/>
              </a:rPr>
              <a:t>Application to Different Aircrafts</a:t>
            </a:r>
          </a:p>
          <a:p>
            <a:r>
              <a:rPr lang="en-US" altLang="zh-CN" sz="1500" dirty="0">
                <a:latin typeface="Times New Roman" panose="02020603050405020304" pitchFamily="18" charset="0"/>
                <a:cs typeface="Times New Roman" panose="02020603050405020304" pitchFamily="18" charset="0"/>
              </a:rPr>
              <a:t>Strengths and Weaknesses</a:t>
            </a:r>
          </a:p>
          <a:p>
            <a:r>
              <a:rPr lang="en-US" altLang="zh-CN" sz="1500" dirty="0">
                <a:latin typeface="Times New Roman" panose="02020603050405020304" pitchFamily="18" charset="0"/>
                <a:cs typeface="Times New Roman" panose="02020603050405020304" pitchFamily="18" charset="0"/>
              </a:rPr>
              <a:t>A Letter to Airline Executives</a:t>
            </a:r>
          </a:p>
        </p:txBody>
      </p:sp>
    </p:spTree>
    <p:extLst>
      <p:ext uri="{BB962C8B-B14F-4D97-AF65-F5344CB8AC3E}">
        <p14:creationId xmlns:p14="http://schemas.microsoft.com/office/powerpoint/2010/main" val="278246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518"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519"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610"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611"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612"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616"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617"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第三部分 最优化及其应用（离机）</a:t>
            </a:r>
            <a:endParaRPr lang="zh-CN" altLang="en-US" dirty="0"/>
          </a:p>
        </p:txBody>
      </p:sp>
      <p:sp>
        <p:nvSpPr>
          <p:cNvPr id="3" name="文本占位符 2"/>
          <p:cNvSpPr>
            <a:spLocks noGrp="1"/>
          </p:cNvSpPr>
          <p:nvPr>
            <p:ph type="body" idx="1"/>
          </p:nvPr>
        </p:nvSpPr>
        <p:spPr/>
        <p:txBody>
          <a:bodyPr/>
          <a:lstStyle/>
          <a:p>
            <a:r>
              <a:rPr lang="en-US" altLang="zh-CN" b="1" dirty="0" smtClean="0">
                <a:latin typeface="+mj-lt"/>
              </a:rPr>
              <a:t>Part 3 Optimization and Its Applications (Disembarking)</a:t>
            </a:r>
            <a:endParaRPr lang="zh-CN" altLang="en-US" b="1" dirty="0">
              <a:latin typeface="+mj-lt"/>
            </a:endParaRPr>
          </a:p>
        </p:txBody>
      </p:sp>
    </p:spTree>
    <p:extLst>
      <p:ext uri="{BB962C8B-B14F-4D97-AF65-F5344CB8AC3E}">
        <p14:creationId xmlns:p14="http://schemas.microsoft.com/office/powerpoint/2010/main" val="2924459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smtClean="0">
                <a:latin typeface="Times New Roman" panose="02020603050405020304" pitchFamily="18" charset="0"/>
                <a:cs typeface="Times New Roman" panose="02020603050405020304" pitchFamily="18" charset="0"/>
              </a:rPr>
              <a:t>纵向最优化（并行性）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Vertical O</a:t>
            </a:r>
            <a:r>
              <a:rPr lang="en-US" altLang="zh-CN" sz="2000" dirty="0" smtClean="0">
                <a:latin typeface="Times New Roman" panose="02020603050405020304" pitchFamily="18" charset="0"/>
                <a:cs typeface="Times New Roman" panose="02020603050405020304" pitchFamily="18" charset="0"/>
              </a:rPr>
              <a:t>ptimization </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Parallelity</a:t>
            </a:r>
            <a:r>
              <a:rPr lang="en-US"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2" y="2222287"/>
                <a:ext cx="10554574" cy="4843531"/>
              </a:xfrm>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8712" y="2222287"/>
                <a:ext cx="10554574" cy="4843531"/>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80"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5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b">
            <a:noAutofit/>
          </a:bodyPr>
          <a:lstStyle/>
          <a:p>
            <a:r>
              <a:rPr lang="zh-CN" altLang="en-US" dirty="0" smtClean="0">
                <a:latin typeface="Times New Roman" panose="02020603050405020304" pitchFamily="18" charset="0"/>
                <a:cs typeface="Times New Roman" panose="02020603050405020304" pitchFamily="18" charset="0"/>
              </a:rPr>
              <a:t>纵向最优化（并行性）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Vertical O</a:t>
            </a:r>
            <a:r>
              <a:rPr lang="en-US" altLang="zh-CN" sz="2000" dirty="0" smtClean="0">
                <a:latin typeface="Times New Roman" panose="02020603050405020304" pitchFamily="18" charset="0"/>
                <a:cs typeface="Times New Roman" panose="02020603050405020304" pitchFamily="18" charset="0"/>
              </a:rPr>
              <a:t>ptimization </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Parallelity</a:t>
            </a:r>
            <a:r>
              <a:rPr lang="en-US"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b">
            <a:noAutofit/>
          </a:bodyPr>
          <a:lstStyle/>
          <a:p>
            <a:r>
              <a:rPr lang="zh-CN" altLang="en-US" dirty="0" smtClean="0">
                <a:latin typeface="Times New Roman" panose="02020603050405020304" pitchFamily="18" charset="0"/>
                <a:cs typeface="Times New Roman" panose="02020603050405020304" pitchFamily="18" charset="0"/>
              </a:rPr>
              <a:t>纵向最优化（并行性）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Vertical O</a:t>
            </a:r>
            <a:r>
              <a:rPr lang="en-US" altLang="zh-CN" sz="2000" dirty="0" smtClean="0">
                <a:latin typeface="Times New Roman" panose="02020603050405020304" pitchFamily="18" charset="0"/>
                <a:cs typeface="Times New Roman" panose="02020603050405020304" pitchFamily="18" charset="0"/>
              </a:rPr>
              <a:t>ptimization </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Parallelity</a:t>
            </a:r>
            <a:r>
              <a:rPr lang="en-US"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523220"/>
          </a:xfrm>
          <a:prstGeom prst="rect">
            <a:avLst/>
          </a:prstGeom>
          <a:noFill/>
        </p:spPr>
        <p:txBody>
          <a:bodyPr wrap="square" rtlCol="0">
            <a:spAutoFit/>
          </a:bodyPr>
          <a:lstStyle/>
          <a:p>
            <a:pPr algn="ctr"/>
            <a:r>
              <a:rPr lang="zh-CN" altLang="en-US" sz="1400" b="1" dirty="0">
                <a:solidFill>
                  <a:srgbClr val="0F007B"/>
                </a:solidFill>
              </a:rPr>
              <a:t>图 最优离机方案</a:t>
            </a:r>
            <a:endParaRPr lang="en-US" altLang="zh-CN" sz="1400" b="1" dirty="0">
              <a:solidFill>
                <a:srgbClr val="0F007B"/>
              </a:solidFill>
            </a:endParaRPr>
          </a:p>
          <a:p>
            <a:pPr algn="ctr"/>
            <a:r>
              <a:rPr lang="en-US" altLang="zh-CN" sz="1400" b="1" dirty="0">
                <a:solidFill>
                  <a:srgbClr val="0F007B"/>
                </a:solidFill>
              </a:rPr>
              <a:t>Fig. The optimal disembarking strategy</a:t>
            </a:r>
            <a:endParaRPr lang="zh-CN" altLang="en-US" sz="1400" b="1" dirty="0">
              <a:solidFill>
                <a:srgbClr val="0F007B"/>
              </a:solidFill>
            </a:endParaRPr>
          </a:p>
        </p:txBody>
      </p:sp>
      <p:sp>
        <p:nvSpPr>
          <p:cNvPr id="10"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smtClean="0">
                <a:latin typeface="Times New Roman" panose="02020603050405020304" pitchFamily="18" charset="0"/>
                <a:cs typeface="Times New Roman" panose="02020603050405020304" pitchFamily="18" charset="0"/>
              </a:rPr>
              <a:t>离机计算</a:t>
            </a:r>
            <a:r>
              <a:rPr lang="en-US" altLang="zh-CN" dirty="0" smtClean="0">
                <a:latin typeface="Times New Roman" panose="02020603050405020304" pitchFamily="18" charset="0"/>
                <a:cs typeface="Times New Roman" panose="02020603050405020304" pitchFamily="18" charset="0"/>
              </a:rPr>
              <a:t>&amp;</a:t>
            </a:r>
            <a:r>
              <a:rPr lang="zh-CN" altLang="en-US" dirty="0" smtClean="0">
                <a:latin typeface="Times New Roman" panose="02020603050405020304" pitchFamily="18" charset="0"/>
                <a:cs typeface="Times New Roman" panose="02020603050405020304" pitchFamily="18" charset="0"/>
              </a:rPr>
              <a:t>最优化</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Modelling &amp; Optimization of D</a:t>
            </a:r>
            <a:r>
              <a:rPr lang="en-US" altLang="zh-CN" sz="2000" dirty="0" smtClean="0">
                <a:latin typeface="Times New Roman" panose="02020603050405020304" pitchFamily="18" charset="0"/>
                <a:cs typeface="Times New Roman" panose="02020603050405020304" pitchFamily="18" charset="0"/>
              </a:rPr>
              <a:t>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smtClean="0">
                <a:solidFill>
                  <a:srgbClr val="FFFFFF"/>
                </a:solidFill>
                <a:latin typeface="Times New Roman" panose="02020603050405020304" pitchFamily="18" charset="0"/>
                <a:cs typeface="Times New Roman" panose="02020603050405020304" pitchFamily="18" charset="0"/>
              </a:rPr>
              <a:t>横向最优化</a:t>
            </a:r>
            <a:r>
              <a:rPr lang="zh-CN" altLang="en-US" dirty="0" smtClean="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smtClean="0">
                <a:solidFill>
                  <a:srgbClr val="FFFFFF"/>
                </a:solidFill>
                <a:latin typeface="Times New Roman" panose="02020603050405020304" pitchFamily="18" charset="0"/>
                <a:cs typeface="Times New Roman" panose="02020603050405020304" pitchFamily="18" charset="0"/>
              </a:rPr>
              <a:t>Horizontal Optimization (Satisfactory </a:t>
            </a:r>
            <a:r>
              <a:rPr lang="en-US" altLang="zh-CN" sz="2000" dirty="0" smtClean="0">
                <a:solidFill>
                  <a:srgbClr val="FFFFFF"/>
                </a:solidFill>
                <a:latin typeface="Times New Roman" panose="02020603050405020304" pitchFamily="18" charset="0"/>
                <a:cs typeface="Times New Roman" panose="02020603050405020304" pitchFamily="18" charset="0"/>
              </a:rPr>
              <a:t>Index</a:t>
            </a:r>
            <a:r>
              <a:rPr lang="en-US" altLang="zh-CN" sz="2000" dirty="0" smtClean="0">
                <a:solidFill>
                  <a:srgbClr val="FFFFFF"/>
                </a:solidFill>
                <a:latin typeface="Times New Roman" panose="02020603050405020304" pitchFamily="18" charset="0"/>
                <a:cs typeface="Times New Roman" panose="02020603050405020304" pitchFamily="18" charset="0"/>
              </a:rPr>
              <a:t>)</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第一部分 模型架构解析</a:t>
            </a:r>
            <a:endParaRPr lang="zh-CN" altLang="en-US" dirty="0"/>
          </a:p>
        </p:txBody>
      </p:sp>
      <p:sp>
        <p:nvSpPr>
          <p:cNvPr id="3" name="文本占位符 2"/>
          <p:cNvSpPr>
            <a:spLocks noGrp="1"/>
          </p:cNvSpPr>
          <p:nvPr>
            <p:ph type="body" idx="1"/>
          </p:nvPr>
        </p:nvSpPr>
        <p:spPr/>
        <p:txBody>
          <a:bodyPr/>
          <a:lstStyle/>
          <a:p>
            <a:r>
              <a:rPr lang="en-US" altLang="zh-CN" b="1" dirty="0" smtClean="0">
                <a:latin typeface="+mj-lt"/>
              </a:rPr>
              <a:t>Part 1 The structure of our model</a:t>
            </a:r>
            <a:endParaRPr lang="zh-CN" altLang="en-US" b="1" dirty="0">
              <a:latin typeface="+mj-lt"/>
            </a:endParaRPr>
          </a:p>
        </p:txBody>
      </p:sp>
    </p:spTree>
    <p:extLst>
      <p:ext uri="{BB962C8B-B14F-4D97-AF65-F5344CB8AC3E}">
        <p14:creationId xmlns:p14="http://schemas.microsoft.com/office/powerpoint/2010/main" val="1845120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zh-CN" altLang="en-US" dirty="0"/>
              <a:t>四</a:t>
            </a:r>
            <a:r>
              <a:rPr lang="zh-CN" altLang="en-US" dirty="0" smtClean="0"/>
              <a:t>部分 敏感度分析</a:t>
            </a:r>
            <a:endParaRPr lang="zh-CN" altLang="en-US" dirty="0"/>
          </a:p>
        </p:txBody>
      </p:sp>
      <p:sp>
        <p:nvSpPr>
          <p:cNvPr id="3" name="文本占位符 2"/>
          <p:cNvSpPr>
            <a:spLocks noGrp="1"/>
          </p:cNvSpPr>
          <p:nvPr>
            <p:ph type="body" idx="1"/>
          </p:nvPr>
        </p:nvSpPr>
        <p:spPr/>
        <p:txBody>
          <a:bodyPr/>
          <a:lstStyle/>
          <a:p>
            <a:r>
              <a:rPr lang="en-US" altLang="zh-CN" b="1" dirty="0" smtClean="0">
                <a:latin typeface="+mj-lt"/>
              </a:rPr>
              <a:t>Part 4 Sensitivity Analysis</a:t>
            </a:r>
            <a:endParaRPr lang="zh-CN" altLang="en-US" b="1" dirty="0">
              <a:latin typeface="+mj-lt"/>
            </a:endParaRPr>
          </a:p>
        </p:txBody>
      </p:sp>
    </p:spTree>
    <p:extLst>
      <p:ext uri="{BB962C8B-B14F-4D97-AF65-F5344CB8AC3E}">
        <p14:creationId xmlns:p14="http://schemas.microsoft.com/office/powerpoint/2010/main" val="2409105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9511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zh-CN" altLang="en-US" dirty="0"/>
              <a:t>五</a:t>
            </a:r>
            <a:r>
              <a:rPr lang="zh-CN" altLang="en-US" dirty="0" smtClean="0"/>
              <a:t>部分 模型拓展</a:t>
            </a:r>
            <a:endParaRPr lang="zh-CN" altLang="en-US" dirty="0"/>
          </a:p>
        </p:txBody>
      </p:sp>
      <p:sp>
        <p:nvSpPr>
          <p:cNvPr id="3" name="文本占位符 2"/>
          <p:cNvSpPr>
            <a:spLocks noGrp="1"/>
          </p:cNvSpPr>
          <p:nvPr>
            <p:ph type="body" idx="1"/>
          </p:nvPr>
        </p:nvSpPr>
        <p:spPr/>
        <p:txBody>
          <a:bodyPr/>
          <a:lstStyle/>
          <a:p>
            <a:r>
              <a:rPr lang="en-US" altLang="zh-CN" b="1" dirty="0" smtClean="0">
                <a:latin typeface="+mj-lt"/>
              </a:rPr>
              <a:t>Part 5 Extensions of Our Model</a:t>
            </a:r>
            <a:endParaRPr lang="zh-CN" altLang="en-US" b="1" dirty="0">
              <a:latin typeface="+mj-lt"/>
            </a:endParaRPr>
          </a:p>
        </p:txBody>
      </p:sp>
    </p:spTree>
    <p:extLst>
      <p:ext uri="{BB962C8B-B14F-4D97-AF65-F5344CB8AC3E}">
        <p14:creationId xmlns:p14="http://schemas.microsoft.com/office/powerpoint/2010/main" val="1706398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模型延伸</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模型延伸（</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模型延伸（最优化）</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(Optimization)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模型延伸（最优化）</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(Optimization)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模型延伸（结论）</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092182" y="4413749"/>
            <a:ext cx="4007634" cy="2118025"/>
          </a:xfrm>
          <a:prstGeom prst="rect">
            <a:avLst/>
          </a:prstGeom>
        </p:spPr>
      </p:pic>
      <p:grpSp>
        <p:nvGrpSpPr>
          <p:cNvPr id="2" name="组合 1"/>
          <p:cNvGrpSpPr/>
          <p:nvPr/>
        </p:nvGrpSpPr>
        <p:grpSpPr>
          <a:xfrm>
            <a:off x="8303767" y="4331037"/>
            <a:ext cx="3552567" cy="2200737"/>
            <a:chOff x="6489699" y="2786848"/>
            <a:chExt cx="5223607" cy="3235909"/>
          </a:xfrm>
        </p:grpSpPr>
        <p:sp>
          <p:nvSpPr>
            <p:cNvPr id="6" name="文本框 5"/>
            <p:cNvSpPr txBox="1"/>
            <p:nvPr/>
          </p:nvSpPr>
          <p:spPr>
            <a:xfrm>
              <a:off x="7367295" y="5499537"/>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7099" y="0"/>
            <a:ext cx="5744901" cy="410791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模型延伸（结论）</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zh-CN" altLang="en-US" dirty="0"/>
              <a:t>六</a:t>
            </a:r>
            <a:r>
              <a:rPr lang="zh-CN" altLang="en-US" dirty="0" smtClean="0"/>
              <a:t>部分 总结与反思</a:t>
            </a:r>
            <a:endParaRPr lang="zh-CN" altLang="en-US" dirty="0"/>
          </a:p>
        </p:txBody>
      </p:sp>
      <p:sp>
        <p:nvSpPr>
          <p:cNvPr id="3" name="文本占位符 2"/>
          <p:cNvSpPr>
            <a:spLocks noGrp="1"/>
          </p:cNvSpPr>
          <p:nvPr>
            <p:ph type="body" idx="1"/>
          </p:nvPr>
        </p:nvSpPr>
        <p:spPr/>
        <p:txBody>
          <a:bodyPr/>
          <a:lstStyle/>
          <a:p>
            <a:r>
              <a:rPr lang="en-US" altLang="zh-CN" b="1" dirty="0" smtClean="0">
                <a:latin typeface="+mj-lt"/>
              </a:rPr>
              <a:t>Part5 Conclusion </a:t>
            </a:r>
            <a:r>
              <a:rPr lang="en-US" altLang="zh-CN" b="1" smtClean="0">
                <a:latin typeface="+mj-lt"/>
              </a:rPr>
              <a:t>&amp; Reflection </a:t>
            </a:r>
            <a:endParaRPr lang="zh-CN" altLang="en-US" b="1" dirty="0">
              <a:latin typeface="+mj-lt"/>
            </a:endParaRPr>
          </a:p>
        </p:txBody>
      </p:sp>
    </p:spTree>
    <p:extLst>
      <p:ext uri="{BB962C8B-B14F-4D97-AF65-F5344CB8AC3E}">
        <p14:creationId xmlns:p14="http://schemas.microsoft.com/office/powerpoint/2010/main" val="3208305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a:latin typeface="Times New Roman" panose="02020603050405020304" pitchFamily="18" charset="0"/>
                <a:cs typeface="Times New Roman" panose="02020603050405020304" pitchFamily="18" charset="0"/>
              </a:rPr>
              <a:t>Humanization </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第二部分 问题的剖析</a:t>
            </a:r>
            <a:endParaRPr lang="zh-CN" altLang="en-US" dirty="0"/>
          </a:p>
        </p:txBody>
      </p:sp>
      <p:sp>
        <p:nvSpPr>
          <p:cNvPr id="3" name="文本占位符 2"/>
          <p:cNvSpPr>
            <a:spLocks noGrp="1"/>
          </p:cNvSpPr>
          <p:nvPr>
            <p:ph type="body" idx="1"/>
          </p:nvPr>
        </p:nvSpPr>
        <p:spPr/>
        <p:txBody>
          <a:bodyPr/>
          <a:lstStyle/>
          <a:p>
            <a:r>
              <a:rPr lang="en-US" altLang="zh-CN" b="1" dirty="0" smtClean="0">
                <a:latin typeface="+mj-lt"/>
              </a:rPr>
              <a:t>Part 2 Analysis of the problem</a:t>
            </a:r>
            <a:endParaRPr lang="zh-CN" altLang="en-US" b="1" dirty="0">
              <a:latin typeface="+mj-lt"/>
            </a:endParaRPr>
          </a:p>
        </p:txBody>
      </p:sp>
    </p:spTree>
    <p:extLst>
      <p:ext uri="{BB962C8B-B14F-4D97-AF65-F5344CB8AC3E}">
        <p14:creationId xmlns:p14="http://schemas.microsoft.com/office/powerpoint/2010/main" val="1635785718"/>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919</TotalTime>
  <Words>2927</Words>
  <Application>Microsoft Office PowerPoint</Application>
  <PresentationFormat>宽屏</PresentationFormat>
  <Paragraphs>400</Paragraphs>
  <Slides>43</Slides>
  <Notes>34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1" baseType="lpstr">
      <vt:lpstr>宋体</vt:lpstr>
      <vt:lpstr>Wingdings</vt:lpstr>
      <vt:lpstr>Cambria Math</vt:lpstr>
      <vt:lpstr>Wingdings 2</vt:lpstr>
      <vt:lpstr>Times New Roman</vt:lpstr>
      <vt:lpstr>等线</vt:lpstr>
      <vt:lpstr>引用</vt:lpstr>
      <vt:lpstr>AxMath</vt:lpstr>
      <vt:lpstr>登机与离机策略的最优化讨论 The Optimal Boarding &amp; Disembarking Method</vt:lpstr>
      <vt:lpstr>目录 Table of Contents</vt:lpstr>
      <vt:lpstr>第一部分 模型架构解析</vt:lpstr>
      <vt:lpstr>模型分析结构 Model Analysis &amp; Structure</vt:lpstr>
      <vt:lpstr>假设 Assumptions</vt:lpstr>
      <vt:lpstr>假设的解释 Justification for the Assumption</vt:lpstr>
      <vt:lpstr>变量表 Notations</vt:lpstr>
      <vt:lpstr>定义 Definitions</vt:lpstr>
      <vt:lpstr>第二部分 问题的剖析</vt:lpstr>
      <vt:lpstr>数学模型总览 Overview of math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第三部分 最优化及其应用（离机）</vt:lpstr>
      <vt:lpstr>纵向最优化（并行性） Vertical Optimization (Parallelity)</vt:lpstr>
      <vt:lpstr>纵向最优化（并行性） Vertical Optimization (Parallelity)</vt:lpstr>
      <vt:lpstr>纵向最优化（并行性） Vertical Optimization (Parallelity)</vt:lpstr>
      <vt:lpstr>离机计算&amp;最优化 Modelling &amp; Optimization of Disembarking</vt:lpstr>
      <vt:lpstr>横向最优化（满意度指数） Horizontal Optimization (Satisfactory Index)</vt:lpstr>
      <vt:lpstr>模拟结果 Results of Simulation</vt:lpstr>
      <vt:lpstr>第四部分 敏感度分析</vt:lpstr>
      <vt:lpstr>敏感度分析 Sensitivity Analysis</vt:lpstr>
      <vt:lpstr>敏感度分析 Sensitivity Analysis</vt:lpstr>
      <vt:lpstr>第五部分 模型拓展</vt:lpstr>
      <vt:lpstr>模型延伸（坐标划分） Application to Different Aircrafts (The division of coordinates)</vt:lpstr>
      <vt:lpstr>模型延伸（坐标划分） Application to Different Aircrafts (The division of coordinates)</vt:lpstr>
      <vt:lpstr>模型延伸（最优化） Application to Different Aircrafts (Optimization)</vt:lpstr>
      <vt:lpstr> 模型延伸（最优化） Application to Different Aircrafts (Optimization)</vt:lpstr>
      <vt:lpstr>模型延伸（结论） Application to Different Aircrafts (Conclusions)</vt:lpstr>
      <vt:lpstr>模型延伸（结论） Application to Different Aircrafts (Conclusions)</vt:lpstr>
      <vt:lpstr>第六部分 总结与反思</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187</cp:revision>
  <dcterms:created xsi:type="dcterms:W3CDTF">2022-04-09T13:58:34Z</dcterms:created>
  <dcterms:modified xsi:type="dcterms:W3CDTF">2022-04-17T08:41:03Z</dcterms:modified>
</cp:coreProperties>
</file>